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7" r:id="rId2"/>
    <p:sldId id="264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8" r:id="rId12"/>
    <p:sldId id="270" r:id="rId13"/>
    <p:sldId id="271" r:id="rId14"/>
    <p:sldId id="272" r:id="rId15"/>
    <p:sldId id="267" r:id="rId16"/>
    <p:sldId id="269" r:id="rId17"/>
    <p:sldId id="273" r:id="rId18"/>
    <p:sldId id="274" r:id="rId19"/>
    <p:sldId id="275" r:id="rId20"/>
    <p:sldId id="276" r:id="rId21"/>
    <p:sldId id="277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70" d="100"/>
          <a:sy n="70" d="100"/>
        </p:scale>
        <p:origin x="-1733" y="-2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99D461-4C02-46D6-8817-283FC7BFCA50}" type="datetimeFigureOut">
              <a:rPr lang="ru-RU" smtClean="0"/>
              <a:pPr/>
              <a:t>23.09.2020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72879B-3CA5-4244-93A0-0C4B6CAFDE2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DE6BB-0346-4B4B-8ACE-B44201BB2306}" type="datetimeFigureOut">
              <a:rPr lang="ru-RU" smtClean="0"/>
              <a:pPr/>
              <a:t>23.09.2020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5E162-A83F-4A11-8B24-B6261DDCAE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DE6BB-0346-4B4B-8ACE-B44201BB2306}" type="datetimeFigureOut">
              <a:rPr lang="ru-RU" smtClean="0"/>
              <a:pPr/>
              <a:t>23.09.2020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5E162-A83F-4A11-8B24-B6261DDCAE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DE6BB-0346-4B4B-8ACE-B44201BB2306}" type="datetimeFigureOut">
              <a:rPr lang="ru-RU" smtClean="0"/>
              <a:pPr/>
              <a:t>23.09.2020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5E162-A83F-4A11-8B24-B6261DDCAE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DE6BB-0346-4B4B-8ACE-B44201BB2306}" type="datetimeFigureOut">
              <a:rPr lang="ru-RU" smtClean="0"/>
              <a:pPr/>
              <a:t>23.09.2020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5E162-A83F-4A11-8B24-B6261DDCAE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DE6BB-0346-4B4B-8ACE-B44201BB2306}" type="datetimeFigureOut">
              <a:rPr lang="ru-RU" smtClean="0"/>
              <a:pPr/>
              <a:t>23.09.2020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5E162-A83F-4A11-8B24-B6261DDCAE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DE6BB-0346-4B4B-8ACE-B44201BB2306}" type="datetimeFigureOut">
              <a:rPr lang="ru-RU" smtClean="0"/>
              <a:pPr/>
              <a:t>23.09.2020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5E162-A83F-4A11-8B24-B6261DDCAE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DE6BB-0346-4B4B-8ACE-B44201BB2306}" type="datetimeFigureOut">
              <a:rPr lang="ru-RU" smtClean="0"/>
              <a:pPr/>
              <a:t>23.09.2020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5E162-A83F-4A11-8B24-B6261DDCAE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DE6BB-0346-4B4B-8ACE-B44201BB2306}" type="datetimeFigureOut">
              <a:rPr lang="ru-RU" smtClean="0"/>
              <a:pPr/>
              <a:t>23.09.2020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5E162-A83F-4A11-8B24-B6261DDCAE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DE6BB-0346-4B4B-8ACE-B44201BB2306}" type="datetimeFigureOut">
              <a:rPr lang="ru-RU" smtClean="0"/>
              <a:pPr/>
              <a:t>23.09.2020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5E162-A83F-4A11-8B24-B6261DDCAE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DE6BB-0346-4B4B-8ACE-B44201BB2306}" type="datetimeFigureOut">
              <a:rPr lang="ru-RU" smtClean="0"/>
              <a:pPr/>
              <a:t>23.09.2020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5E162-A83F-4A11-8B24-B6261DDCAE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DE6BB-0346-4B4B-8ACE-B44201BB2306}" type="datetimeFigureOut">
              <a:rPr lang="ru-RU" smtClean="0"/>
              <a:pPr/>
              <a:t>23.09.2020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5E162-A83F-4A11-8B24-B6261DDCAE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9DE6BB-0346-4B4B-8ACE-B44201BB2306}" type="datetimeFigureOut">
              <a:rPr lang="ru-RU" smtClean="0"/>
              <a:pPr/>
              <a:t>23.09.2020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B5E162-A83F-4A11-8B24-B6261DDCAED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57422" y="642918"/>
            <a:ext cx="512140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000" b="1" dirty="0" smtClean="0"/>
              <a:t>МИКРОЭЛЕКТРОНИКА</a:t>
            </a:r>
            <a:endParaRPr lang="ru-RU" sz="40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857356" y="2285992"/>
            <a:ext cx="51728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Лекция </a:t>
            </a:r>
            <a:r>
              <a:rPr lang="ru-RU" b="1" dirty="0"/>
              <a:t>6</a:t>
            </a:r>
            <a:r>
              <a:rPr lang="ru-RU" b="1" dirty="0" smtClean="0"/>
              <a:t>. </a:t>
            </a:r>
            <a:r>
              <a:rPr lang="ru-RU" dirty="0" smtClean="0"/>
              <a:t>Транзисторы. Биполярные транзисторы.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Триод"/>
          <p:cNvPicPr>
            <a:picLocks noChangeAspect="1" noChangeArrowheads="1"/>
          </p:cNvPicPr>
          <p:nvPr/>
        </p:nvPicPr>
        <p:blipFill>
          <a:blip r:embed="rId2"/>
          <a:srcRect l="7031" t="26042" r="54688" b="24999"/>
          <a:stretch>
            <a:fillRect/>
          </a:stretch>
        </p:blipFill>
        <p:spPr bwMode="auto">
          <a:xfrm>
            <a:off x="642910" y="1714488"/>
            <a:ext cx="3500462" cy="3357586"/>
          </a:xfrm>
          <a:prstGeom prst="rect">
            <a:avLst/>
          </a:prstGeom>
          <a:noFill/>
        </p:spPr>
      </p:pic>
      <p:pic>
        <p:nvPicPr>
          <p:cNvPr id="5" name="Picture 2" descr="http://player.myshared.ru/6/644529/slides/slide_3.jpg"/>
          <p:cNvPicPr>
            <a:picLocks noChangeAspect="1" noChangeArrowheads="1"/>
          </p:cNvPicPr>
          <p:nvPr/>
        </p:nvPicPr>
        <p:blipFill>
          <a:blip r:embed="rId3"/>
          <a:srcRect l="63282" t="23958" b="17708"/>
          <a:stretch>
            <a:fillRect/>
          </a:stretch>
        </p:blipFill>
        <p:spPr bwMode="auto">
          <a:xfrm>
            <a:off x="4429124" y="1357298"/>
            <a:ext cx="3357522" cy="4000528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2428860" y="214290"/>
            <a:ext cx="4451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От лампы к транзистору. Триод.</a:t>
            </a:r>
            <a:endParaRPr lang="ru-RU" sz="24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4282" y="214290"/>
            <a:ext cx="86439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/>
              <a:t>Транзистор</a:t>
            </a:r>
            <a:r>
              <a:rPr lang="ru-RU" dirty="0" smtClean="0"/>
              <a:t> – полупроводниковый прибор, предназначенный для усиления, а также переключения электрических импульсов в электрических цепях различных устройств.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3714744" y="1000108"/>
            <a:ext cx="1441548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dirty="0" smtClean="0"/>
              <a:t>Транзисторы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1500166" y="1785926"/>
            <a:ext cx="1411477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Би</a:t>
            </a:r>
            <a:r>
              <a:rPr lang="ru-RU" dirty="0" smtClean="0"/>
              <a:t>полярные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5715008" y="1785926"/>
            <a:ext cx="2569358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Уни</a:t>
            </a:r>
            <a:r>
              <a:rPr lang="ru-RU" dirty="0" smtClean="0"/>
              <a:t>полярные (полевые)</a:t>
            </a:r>
            <a:endParaRPr lang="ru-RU" dirty="0"/>
          </a:p>
        </p:txBody>
      </p:sp>
      <p:cxnSp>
        <p:nvCxnSpPr>
          <p:cNvPr id="9" name="Прямая со стрелкой 8"/>
          <p:cNvCxnSpPr/>
          <p:nvPr/>
        </p:nvCxnSpPr>
        <p:spPr>
          <a:xfrm rot="10800000" flipV="1">
            <a:off x="2357422" y="1428736"/>
            <a:ext cx="1928826" cy="2857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4572000" y="1428736"/>
            <a:ext cx="2571768" cy="3571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285720" y="2285992"/>
            <a:ext cx="400052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Tx/>
              <a:buChar char="-"/>
            </a:pPr>
            <a:r>
              <a:rPr lang="ru-RU" sz="1400" dirty="0" smtClean="0"/>
              <a:t>В процессе проводимости участвуют и электроны и дырки</a:t>
            </a:r>
          </a:p>
          <a:p>
            <a:pPr algn="just">
              <a:buFontTx/>
              <a:buChar char="-"/>
            </a:pPr>
            <a:r>
              <a:rPr lang="ru-RU" sz="1400" dirty="0" smtClean="0"/>
              <a:t>Используются кристаллы </a:t>
            </a:r>
            <a:r>
              <a:rPr lang="en-GB" sz="1400" dirty="0" smtClean="0"/>
              <a:t>p </a:t>
            </a:r>
            <a:r>
              <a:rPr lang="kk-KZ" sz="1400" dirty="0" smtClean="0"/>
              <a:t>и </a:t>
            </a:r>
            <a:r>
              <a:rPr lang="en-GB" sz="1400" dirty="0" smtClean="0"/>
              <a:t>n </a:t>
            </a:r>
            <a:r>
              <a:rPr lang="en-US" sz="1400" dirty="0" smtClean="0"/>
              <a:t> </a:t>
            </a:r>
            <a:r>
              <a:rPr lang="ru-RU" sz="1400" dirty="0" smtClean="0"/>
              <a:t>типа</a:t>
            </a:r>
            <a:endParaRPr lang="ru-RU" sz="1400" dirty="0"/>
          </a:p>
        </p:txBody>
      </p:sp>
      <p:sp>
        <p:nvSpPr>
          <p:cNvPr id="15" name="TextBox 14"/>
          <p:cNvSpPr txBox="1"/>
          <p:nvPr/>
        </p:nvSpPr>
        <p:spPr>
          <a:xfrm>
            <a:off x="4500562" y="2285992"/>
            <a:ext cx="428628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Tx/>
              <a:buChar char="-"/>
            </a:pPr>
            <a:r>
              <a:rPr lang="ru-RU" sz="1400" dirty="0" smtClean="0"/>
              <a:t>В процессе проводимости участвуют либо электроны, либо дырки (один тип проводимости)</a:t>
            </a:r>
          </a:p>
          <a:p>
            <a:pPr algn="just">
              <a:buFontTx/>
              <a:buChar char="-"/>
            </a:pPr>
            <a:r>
              <a:rPr lang="ru-RU" sz="1400" dirty="0" smtClean="0"/>
              <a:t>Используются кристаллы либо </a:t>
            </a:r>
            <a:r>
              <a:rPr lang="en-GB" sz="1400" dirty="0" smtClean="0"/>
              <a:t>p</a:t>
            </a:r>
            <a:r>
              <a:rPr lang="ru-RU" sz="1400" dirty="0" smtClean="0"/>
              <a:t>, либо</a:t>
            </a:r>
            <a:r>
              <a:rPr lang="kk-KZ" sz="1400" dirty="0" smtClean="0"/>
              <a:t> </a:t>
            </a:r>
            <a:r>
              <a:rPr lang="en-GB" sz="1400" dirty="0" smtClean="0"/>
              <a:t>n </a:t>
            </a:r>
            <a:r>
              <a:rPr lang="en-US" sz="1400" dirty="0" smtClean="0"/>
              <a:t> </a:t>
            </a:r>
            <a:r>
              <a:rPr lang="ru-RU" sz="1400" dirty="0" smtClean="0"/>
              <a:t>типа</a:t>
            </a:r>
            <a:endParaRPr lang="ru-RU" sz="1400" dirty="0"/>
          </a:p>
        </p:txBody>
      </p:sp>
      <p:sp>
        <p:nvSpPr>
          <p:cNvPr id="16" name="TextBox 15"/>
          <p:cNvSpPr txBox="1"/>
          <p:nvPr/>
        </p:nvSpPr>
        <p:spPr>
          <a:xfrm>
            <a:off x="3500430" y="3071810"/>
            <a:ext cx="15667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Снимаем </a:t>
            </a:r>
            <a:r>
              <a:rPr lang="en-GB" dirty="0" smtClean="0"/>
              <a:t>I</a:t>
            </a:r>
            <a:r>
              <a:rPr lang="ru-RU" dirty="0" err="1" smtClean="0"/>
              <a:t>вых</a:t>
            </a:r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1571604" y="3429000"/>
            <a:ext cx="13617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Изменяя </a:t>
            </a:r>
            <a:r>
              <a:rPr lang="en-GB" dirty="0" smtClean="0"/>
              <a:t>I</a:t>
            </a:r>
            <a:r>
              <a:rPr lang="kk-KZ" dirty="0" smtClean="0"/>
              <a:t>вх</a:t>
            </a:r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5715008" y="3429000"/>
            <a:ext cx="14514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Изменяя </a:t>
            </a:r>
            <a:r>
              <a:rPr lang="en-GB" dirty="0"/>
              <a:t>U</a:t>
            </a:r>
            <a:r>
              <a:rPr lang="kk-KZ" dirty="0" smtClean="0"/>
              <a:t>вх</a:t>
            </a:r>
            <a:endParaRPr lang="ru-RU" dirty="0"/>
          </a:p>
        </p:txBody>
      </p:sp>
      <p:pic>
        <p:nvPicPr>
          <p:cNvPr id="10244" name="Picture 4" descr="https://cf.ppt-online.org/files/slide/v/VuoIrBE7geiW0ZL8aUQNRcOlstTXhyfGqxPDw1/slide-1.jpg"/>
          <p:cNvPicPr>
            <a:picLocks noChangeAspect="1" noChangeArrowheads="1"/>
          </p:cNvPicPr>
          <p:nvPr/>
        </p:nvPicPr>
        <p:blipFill>
          <a:blip r:embed="rId2"/>
          <a:srcRect l="10123" t="54753" b="13997"/>
          <a:stretch>
            <a:fillRect/>
          </a:stretch>
        </p:blipFill>
        <p:spPr bwMode="auto">
          <a:xfrm>
            <a:off x="142844" y="3714752"/>
            <a:ext cx="3835212" cy="1000132"/>
          </a:xfrm>
          <a:prstGeom prst="rect">
            <a:avLst/>
          </a:prstGeom>
          <a:noFill/>
        </p:spPr>
      </p:pic>
      <p:pic>
        <p:nvPicPr>
          <p:cNvPr id="10246" name="Picture 6" descr="https://present5.com/presentation/249593458_443399164/image-3.jpg"/>
          <p:cNvPicPr>
            <a:picLocks noChangeAspect="1" noChangeArrowheads="1"/>
          </p:cNvPicPr>
          <p:nvPr/>
        </p:nvPicPr>
        <p:blipFill>
          <a:blip r:embed="rId3"/>
          <a:srcRect l="5208" t="63889" r="7291" b="13888"/>
          <a:stretch>
            <a:fillRect/>
          </a:stretch>
        </p:blipFill>
        <p:spPr bwMode="auto">
          <a:xfrm>
            <a:off x="4357686" y="3714752"/>
            <a:ext cx="4643470" cy="884470"/>
          </a:xfrm>
          <a:prstGeom prst="rect">
            <a:avLst/>
          </a:prstGeom>
          <a:noFill/>
        </p:spPr>
      </p:pic>
      <p:sp>
        <p:nvSpPr>
          <p:cNvPr id="22" name="TextBox 21"/>
          <p:cNvSpPr txBox="1"/>
          <p:nvPr/>
        </p:nvSpPr>
        <p:spPr>
          <a:xfrm>
            <a:off x="1214414" y="4857760"/>
            <a:ext cx="19781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i="1" dirty="0" smtClean="0"/>
              <a:t>Биполярные транзисторы</a:t>
            </a:r>
            <a:endParaRPr lang="ru-RU" sz="1200" i="1" dirty="0"/>
          </a:p>
        </p:txBody>
      </p:sp>
      <p:sp>
        <p:nvSpPr>
          <p:cNvPr id="23" name="TextBox 22"/>
          <p:cNvSpPr txBox="1"/>
          <p:nvPr/>
        </p:nvSpPr>
        <p:spPr>
          <a:xfrm>
            <a:off x="5786446" y="4714884"/>
            <a:ext cx="17456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i="1" dirty="0" smtClean="0"/>
              <a:t>Полевые транзисторы</a:t>
            </a:r>
            <a:endParaRPr lang="ru-RU" sz="1200" i="1" dirty="0"/>
          </a:p>
        </p:txBody>
      </p:sp>
      <p:sp>
        <p:nvSpPr>
          <p:cNvPr id="24" name="TextBox 23"/>
          <p:cNvSpPr txBox="1"/>
          <p:nvPr/>
        </p:nvSpPr>
        <p:spPr>
          <a:xfrm>
            <a:off x="1000100" y="5429264"/>
            <a:ext cx="75096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Физические процессы, происходящие в данных транзисторах - одинаковы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14678" y="214290"/>
            <a:ext cx="27804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/>
              <a:t>Биполярные транзисторы</a:t>
            </a:r>
            <a:endParaRPr lang="ru-RU" b="1" dirty="0"/>
          </a:p>
        </p:txBody>
      </p:sp>
      <p:sp>
        <p:nvSpPr>
          <p:cNvPr id="5" name="TextBox 4"/>
          <p:cNvSpPr txBox="1"/>
          <p:nvPr/>
        </p:nvSpPr>
        <p:spPr>
          <a:xfrm>
            <a:off x="357158" y="642918"/>
            <a:ext cx="857256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Tx/>
              <a:buChar char="-"/>
            </a:pPr>
            <a:r>
              <a:rPr lang="ru-RU" dirty="0" smtClean="0"/>
              <a:t>Полупроводниковые приборы, выполненные на кристаллах со структурой </a:t>
            </a:r>
            <a:r>
              <a:rPr lang="en-GB" dirty="0" smtClean="0"/>
              <a:t>p-n-p </a:t>
            </a:r>
            <a:r>
              <a:rPr lang="ru-RU" dirty="0" smtClean="0"/>
              <a:t>или </a:t>
            </a:r>
            <a:r>
              <a:rPr lang="en-GB" dirty="0" smtClean="0"/>
              <a:t>n-p-n</a:t>
            </a:r>
            <a:r>
              <a:rPr lang="ru-RU" dirty="0" smtClean="0"/>
              <a:t> типа с тремя выводами, связанными с тремя слоями (областями):</a:t>
            </a:r>
          </a:p>
          <a:p>
            <a:pPr algn="just"/>
            <a:endParaRPr lang="en-GB" dirty="0" smtClean="0">
              <a:solidFill>
                <a:srgbClr val="FF0000"/>
              </a:solidFill>
            </a:endParaRPr>
          </a:p>
          <a:p>
            <a:pPr algn="just"/>
            <a:r>
              <a:rPr lang="ru-RU" b="1" dirty="0" smtClean="0"/>
              <a:t>Электроды:</a:t>
            </a:r>
            <a:endParaRPr lang="en-GB" b="1" dirty="0"/>
          </a:p>
          <a:p>
            <a:pPr algn="just"/>
            <a:r>
              <a:rPr lang="ru-RU" dirty="0" smtClean="0">
                <a:solidFill>
                  <a:srgbClr val="FF0000"/>
                </a:solidFill>
              </a:rPr>
              <a:t>КОЛЛЕКТОР</a:t>
            </a:r>
            <a:r>
              <a:rPr lang="ru-RU" dirty="0" smtClean="0"/>
              <a:t> (К) (</a:t>
            </a:r>
            <a:r>
              <a:rPr lang="en-GB" dirty="0" smtClean="0"/>
              <a:t>Collection (C)</a:t>
            </a:r>
            <a:r>
              <a:rPr lang="ru-RU" dirty="0" smtClean="0"/>
              <a:t>)</a:t>
            </a:r>
            <a:endParaRPr lang="en-GB" dirty="0" smtClean="0"/>
          </a:p>
          <a:p>
            <a:pPr algn="just"/>
            <a:r>
              <a:rPr lang="ru-RU" dirty="0" smtClean="0">
                <a:solidFill>
                  <a:srgbClr val="FF0000"/>
                </a:solidFill>
              </a:rPr>
              <a:t>БАЗА</a:t>
            </a:r>
            <a:r>
              <a:rPr lang="ru-RU" dirty="0" smtClean="0"/>
              <a:t> (Б) (</a:t>
            </a:r>
            <a:r>
              <a:rPr lang="en-GB" dirty="0" smtClean="0"/>
              <a:t>Base (B)</a:t>
            </a:r>
            <a:r>
              <a:rPr lang="ru-RU" dirty="0" smtClean="0"/>
              <a:t>)</a:t>
            </a:r>
            <a:endParaRPr lang="en-GB" dirty="0" smtClean="0"/>
          </a:p>
          <a:p>
            <a:pPr algn="just"/>
            <a:r>
              <a:rPr lang="ru-RU" dirty="0" smtClean="0">
                <a:solidFill>
                  <a:srgbClr val="FF0000"/>
                </a:solidFill>
              </a:rPr>
              <a:t>ЭМИТТЕР</a:t>
            </a:r>
            <a:r>
              <a:rPr lang="ru-RU" dirty="0" smtClean="0"/>
              <a:t> (Э) (</a:t>
            </a:r>
            <a:r>
              <a:rPr lang="en-GB" dirty="0" smtClean="0"/>
              <a:t>Emission (E))</a:t>
            </a:r>
            <a:endParaRPr lang="ru-RU" dirty="0"/>
          </a:p>
        </p:txBody>
      </p:sp>
      <p:sp>
        <p:nvSpPr>
          <p:cNvPr id="15366" name="AutoShape 6" descr="https://studfile.net/html/710/197/html_D5mBwX3NCe.7Uu1/img-wMlgn_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5368" name="Picture 8" descr="https://im0-tub-ru.yandex.net/i?id=094802191d2e1b7c3c304664bed4384e&amp;ref=rim&amp;n=33&amp;w=480&amp;h=16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2928934"/>
            <a:ext cx="8007900" cy="278608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85720" y="214290"/>
            <a:ext cx="842968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/>
              <a:t>База</a:t>
            </a:r>
            <a:r>
              <a:rPr lang="ru-RU" dirty="0" smtClean="0"/>
              <a:t> – средний тонкий слой, служащий для смещения </a:t>
            </a:r>
            <a:r>
              <a:rPr lang="ru-RU" dirty="0" err="1" smtClean="0"/>
              <a:t>эмиттерного</a:t>
            </a:r>
            <a:r>
              <a:rPr lang="ru-RU" dirty="0" smtClean="0"/>
              <a:t> и коллекторного переходов. Толщина базы должна быть меньше длины свободного пробега носителей заряда.</a:t>
            </a:r>
          </a:p>
          <a:p>
            <a:pPr algn="just"/>
            <a:endParaRPr lang="ru-RU" dirty="0" smtClean="0"/>
          </a:p>
          <a:p>
            <a:pPr algn="just"/>
            <a:r>
              <a:rPr lang="ru-RU" b="1" dirty="0" smtClean="0"/>
              <a:t>Эмиттер</a:t>
            </a:r>
            <a:r>
              <a:rPr lang="ru-RU" dirty="0" smtClean="0"/>
              <a:t> – наружный слой, источник носителей заряда. Высокая концентрация носителей заряда.</a:t>
            </a:r>
          </a:p>
          <a:p>
            <a:pPr algn="just"/>
            <a:endParaRPr lang="ru-RU" dirty="0" smtClean="0"/>
          </a:p>
          <a:p>
            <a:pPr algn="just"/>
            <a:r>
              <a:rPr lang="ru-RU" b="1" dirty="0" smtClean="0"/>
              <a:t>Коллектор</a:t>
            </a:r>
            <a:r>
              <a:rPr lang="ru-RU" dirty="0" smtClean="0"/>
              <a:t> – второй наружный слой, принимающий основных носителей заряда</a:t>
            </a:r>
            <a:endParaRPr lang="ru-RU" dirty="0"/>
          </a:p>
        </p:txBody>
      </p:sp>
      <p:pic>
        <p:nvPicPr>
          <p:cNvPr id="1026" name="Picture 2" descr="D:\Мои документы\Дисциплины\Микроэлектроника\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2571744"/>
            <a:ext cx="8328810" cy="38576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Мои документы\Дисциплины\Микроэлектроника\2.jpg"/>
          <p:cNvPicPr>
            <a:picLocks noChangeAspect="1" noChangeArrowheads="1"/>
          </p:cNvPicPr>
          <p:nvPr/>
        </p:nvPicPr>
        <p:blipFill>
          <a:blip r:embed="rId2"/>
          <a:srcRect t="2197"/>
          <a:stretch>
            <a:fillRect/>
          </a:stretch>
        </p:blipFill>
        <p:spPr bwMode="auto">
          <a:xfrm>
            <a:off x="285720" y="214290"/>
            <a:ext cx="5429288" cy="63589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Мои документы\Дисциплины\Микроэлектроника\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19" y="214290"/>
            <a:ext cx="8145653" cy="55721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Мои документы\Дисциплины\Микроэлектроника\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14290"/>
            <a:ext cx="7023104" cy="578647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s://myslide.ru/documents_4/bdd1834d3efbc42d1e12acabcd806b4a/img9.jpg"/>
          <p:cNvPicPr>
            <a:picLocks noChangeAspect="1" noChangeArrowheads="1"/>
          </p:cNvPicPr>
          <p:nvPr/>
        </p:nvPicPr>
        <p:blipFill>
          <a:blip r:embed="rId2"/>
          <a:srcRect l="10313" t="24107" r="9062" b="8928"/>
          <a:stretch>
            <a:fillRect/>
          </a:stretch>
        </p:blipFill>
        <p:spPr bwMode="auto">
          <a:xfrm>
            <a:off x="428595" y="785794"/>
            <a:ext cx="8601135" cy="500066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428992" y="214290"/>
            <a:ext cx="27719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ru-RU" sz="2400" b="1" dirty="0" smtClean="0"/>
              <a:t>Режимы работы БТ</a:t>
            </a:r>
            <a:endParaRPr lang="ru-RU" sz="2400" b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ttps://myslide.ru/documents_4/bdd1834d3efbc42d1e12acabcd806b4a/img10.jpg"/>
          <p:cNvPicPr>
            <a:picLocks noChangeAspect="1" noChangeArrowheads="1"/>
          </p:cNvPicPr>
          <p:nvPr/>
        </p:nvPicPr>
        <p:blipFill>
          <a:blip r:embed="rId2"/>
          <a:srcRect l="5625" t="25447" r="10937" b="11606"/>
          <a:stretch>
            <a:fillRect/>
          </a:stretch>
        </p:blipFill>
        <p:spPr bwMode="auto">
          <a:xfrm>
            <a:off x="142844" y="428604"/>
            <a:ext cx="8792954" cy="464347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Вольтамперные характеристики биполярных транзисторов"/>
          <p:cNvPicPr>
            <a:picLocks noChangeAspect="1" noChangeArrowheads="1"/>
          </p:cNvPicPr>
          <p:nvPr/>
        </p:nvPicPr>
        <p:blipFill>
          <a:blip r:embed="rId2"/>
          <a:srcRect l="2197" t="46219" r="58984" b="14667"/>
          <a:stretch>
            <a:fillRect/>
          </a:stretch>
        </p:blipFill>
        <p:spPr bwMode="auto">
          <a:xfrm>
            <a:off x="500034" y="571480"/>
            <a:ext cx="2857520" cy="2156619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000496" y="142852"/>
            <a:ext cx="10953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ВАХ БТ</a:t>
            </a:r>
            <a:endParaRPr lang="ru-RU" sz="2400" b="1" dirty="0"/>
          </a:p>
        </p:txBody>
      </p:sp>
      <p:pic>
        <p:nvPicPr>
          <p:cNvPr id="3076" name="Picture 4" descr="Вольтамперные характеристики биполярных транзисторов"/>
          <p:cNvPicPr>
            <a:picLocks noChangeAspect="1" noChangeArrowheads="1"/>
          </p:cNvPicPr>
          <p:nvPr/>
        </p:nvPicPr>
        <p:blipFill>
          <a:blip r:embed="rId3"/>
          <a:srcRect l="3320" t="26402" r="3662" b="13950"/>
          <a:stretch>
            <a:fillRect/>
          </a:stretch>
        </p:blipFill>
        <p:spPr bwMode="auto">
          <a:xfrm>
            <a:off x="857224" y="2760766"/>
            <a:ext cx="7786742" cy="37400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Область безопасной работы транзистора"/>
          <p:cNvPicPr>
            <a:picLocks noChangeAspect="1" noChangeArrowheads="1"/>
          </p:cNvPicPr>
          <p:nvPr/>
        </p:nvPicPr>
        <p:blipFill>
          <a:blip r:embed="rId2"/>
          <a:srcRect l="5127" t="3911" r="4784"/>
          <a:stretch>
            <a:fillRect/>
          </a:stretch>
        </p:blipFill>
        <p:spPr bwMode="auto">
          <a:xfrm>
            <a:off x="714348" y="285728"/>
            <a:ext cx="8001056" cy="63921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Определение рабочей точки на входе транзистора"/>
          <p:cNvPicPr>
            <a:picLocks noChangeAspect="1" noChangeArrowheads="1"/>
          </p:cNvPicPr>
          <p:nvPr/>
        </p:nvPicPr>
        <p:blipFill>
          <a:blip r:embed="rId2"/>
          <a:srcRect l="4785" t="2934" r="4394" b="11016"/>
          <a:stretch>
            <a:fillRect/>
          </a:stretch>
        </p:blipFill>
        <p:spPr bwMode="auto">
          <a:xfrm>
            <a:off x="142844" y="285728"/>
            <a:ext cx="8858312" cy="62865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Определение рабочей точки транзистора"/>
          <p:cNvPicPr>
            <a:picLocks noChangeAspect="1" noChangeArrowheads="1"/>
          </p:cNvPicPr>
          <p:nvPr/>
        </p:nvPicPr>
        <p:blipFill>
          <a:blip r:embed="rId2"/>
          <a:srcRect l="4395" t="2934" r="4784" b="3796"/>
          <a:stretch>
            <a:fillRect/>
          </a:stretch>
        </p:blipFill>
        <p:spPr bwMode="auto">
          <a:xfrm>
            <a:off x="428596" y="214290"/>
            <a:ext cx="8358246" cy="64294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786050" y="285728"/>
            <a:ext cx="39122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Расчет </a:t>
            </a:r>
            <a:r>
              <a:rPr lang="en-GB" sz="2800" b="1" dirty="0" smtClean="0"/>
              <a:t>h-</a:t>
            </a:r>
            <a:r>
              <a:rPr lang="ru-RU" sz="2800" b="1" dirty="0" smtClean="0"/>
              <a:t>параметров БТ</a:t>
            </a:r>
            <a:endParaRPr lang="ru-RU" sz="2800" b="1" dirty="0"/>
          </a:p>
        </p:txBody>
      </p:sp>
      <p:pic>
        <p:nvPicPr>
          <p:cNvPr id="5122" name="Picture 2" descr="D:\Мои документы\Дисциплины\Микроэлектроника\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785794"/>
            <a:ext cx="8143932" cy="588945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cf.ppt-online.org/files/slide/l/lngBkm4jzp72Y3HQirPdLsec5RStMKvNao0FZf/slide-6.jpg"/>
          <p:cNvPicPr>
            <a:picLocks noChangeAspect="1" noChangeArrowheads="1"/>
          </p:cNvPicPr>
          <p:nvPr/>
        </p:nvPicPr>
        <p:blipFill>
          <a:blip r:embed="rId2"/>
          <a:srcRect l="11719" t="21513" r="10644" b="69686"/>
          <a:stretch>
            <a:fillRect/>
          </a:stretch>
        </p:blipFill>
        <p:spPr bwMode="auto">
          <a:xfrm>
            <a:off x="285720" y="142852"/>
            <a:ext cx="7572428" cy="642942"/>
          </a:xfrm>
          <a:prstGeom prst="rect">
            <a:avLst/>
          </a:prstGeom>
          <a:noFill/>
        </p:spPr>
      </p:pic>
      <p:pic>
        <p:nvPicPr>
          <p:cNvPr id="5" name="Picture 2" descr="https://cf.ppt-online.org/files/slide/l/lngBkm4jzp72Y3HQirPdLsec5RStMKvNao0FZf/slide-6.jpg"/>
          <p:cNvPicPr>
            <a:picLocks noChangeAspect="1" noChangeArrowheads="1"/>
          </p:cNvPicPr>
          <p:nvPr/>
        </p:nvPicPr>
        <p:blipFill>
          <a:blip r:embed="rId2"/>
          <a:srcRect l="9521" t="79205" r="11377" b="9061"/>
          <a:stretch>
            <a:fillRect/>
          </a:stretch>
        </p:blipFill>
        <p:spPr bwMode="auto">
          <a:xfrm>
            <a:off x="285720" y="1000108"/>
            <a:ext cx="7715304" cy="857256"/>
          </a:xfrm>
          <a:prstGeom prst="rect">
            <a:avLst/>
          </a:prstGeom>
          <a:noFill/>
        </p:spPr>
      </p:pic>
      <p:pic>
        <p:nvPicPr>
          <p:cNvPr id="2052" name="Picture 4" descr="https://im0-tub-kz.yandex.net/i?id=1781fc949601fc328ace089ed7179af7-sr&amp;n=13"/>
          <p:cNvPicPr>
            <a:picLocks noChangeAspect="1" noChangeArrowheads="1"/>
          </p:cNvPicPr>
          <p:nvPr/>
        </p:nvPicPr>
        <p:blipFill>
          <a:blip r:embed="rId3"/>
          <a:srcRect t="3773" b="7075"/>
          <a:stretch>
            <a:fillRect/>
          </a:stretch>
        </p:blipFill>
        <p:spPr bwMode="auto">
          <a:xfrm>
            <a:off x="714348" y="2000240"/>
            <a:ext cx="7124700" cy="450059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Схема с общей базой"/>
          <p:cNvPicPr>
            <a:picLocks noChangeAspect="1" noChangeArrowheads="1"/>
          </p:cNvPicPr>
          <p:nvPr/>
        </p:nvPicPr>
        <p:blipFill>
          <a:blip r:embed="rId2"/>
          <a:srcRect l="5127" t="6845" r="5517"/>
          <a:stretch>
            <a:fillRect/>
          </a:stretch>
        </p:blipFill>
        <p:spPr bwMode="auto">
          <a:xfrm>
            <a:off x="357158" y="214290"/>
            <a:ext cx="8143932" cy="63593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Схема с общим коллектором"/>
          <p:cNvPicPr>
            <a:picLocks noChangeAspect="1" noChangeArrowheads="1"/>
          </p:cNvPicPr>
          <p:nvPr/>
        </p:nvPicPr>
        <p:blipFill>
          <a:blip r:embed="rId2"/>
          <a:srcRect l="4394" t="4889" r="4052" b="3194"/>
          <a:stretch>
            <a:fillRect/>
          </a:stretch>
        </p:blipFill>
        <p:spPr bwMode="auto">
          <a:xfrm>
            <a:off x="285720" y="142852"/>
            <a:ext cx="8643998" cy="650028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Схема с общим эмиттером"/>
          <p:cNvPicPr>
            <a:picLocks noChangeAspect="1" noChangeArrowheads="1"/>
          </p:cNvPicPr>
          <p:nvPr/>
        </p:nvPicPr>
        <p:blipFill>
          <a:blip r:embed="rId2"/>
          <a:srcRect l="4996" t="6909" r="5647"/>
          <a:stretch>
            <a:fillRect/>
          </a:stretch>
        </p:blipFill>
        <p:spPr bwMode="auto">
          <a:xfrm>
            <a:off x="357158" y="142851"/>
            <a:ext cx="8072494" cy="629918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/>
          <a:srcRect l="28711" t="17708" r="29687" b="18750"/>
          <a:stretch>
            <a:fillRect/>
          </a:stretch>
        </p:blipFill>
        <p:spPr bwMode="auto">
          <a:xfrm>
            <a:off x="285720" y="785794"/>
            <a:ext cx="6858048" cy="5892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3214678" y="285728"/>
            <a:ext cx="29570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/>
              <a:t>Маркировка БТ</a:t>
            </a:r>
            <a:endParaRPr lang="ru-RU" sz="3200" b="1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Маркировка транзисторов"/>
          <p:cNvPicPr>
            <a:picLocks noChangeAspect="1" noChangeArrowheads="1"/>
          </p:cNvPicPr>
          <p:nvPr/>
        </p:nvPicPr>
        <p:blipFill>
          <a:blip r:embed="rId2"/>
          <a:srcRect b="6742"/>
          <a:stretch>
            <a:fillRect/>
          </a:stretch>
        </p:blipFill>
        <p:spPr bwMode="auto">
          <a:xfrm>
            <a:off x="438691" y="357166"/>
            <a:ext cx="8348151" cy="592935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487</TotalTime>
  <Words>216</Words>
  <Application>Microsoft Office PowerPoint</Application>
  <PresentationFormat>Экран (4:3)</PresentationFormat>
  <Paragraphs>33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 Windows</dc:creator>
  <cp:lastModifiedBy>Пользователь Windows</cp:lastModifiedBy>
  <cp:revision>52</cp:revision>
  <dcterms:created xsi:type="dcterms:W3CDTF">2020-09-21T03:34:30Z</dcterms:created>
  <dcterms:modified xsi:type="dcterms:W3CDTF">2020-09-23T12:45:59Z</dcterms:modified>
</cp:coreProperties>
</file>